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llingtonAdvisors_Logo_NoBackgroun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336" y="237744"/>
            <a:ext cx="1645920" cy="4297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168128" y="228600"/>
            <a:ext cx="135331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78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OPERATIONS</a:t>
            </a:r>
            <a:endParaRPr lang="en-US" sz="780" dirty="0"/>
          </a:p>
        </p:txBody>
      </p:sp>
      <p:sp>
        <p:nvSpPr>
          <p:cNvPr id="4" name="Shape 1"/>
          <p:cNvSpPr/>
          <p:nvPr/>
        </p:nvSpPr>
        <p:spPr>
          <a:xfrm>
            <a:off x="402336" y="822960"/>
            <a:ext cx="11384280" cy="0"/>
          </a:xfrm>
          <a:prstGeom prst="line">
            <a:avLst/>
          </a:prstGeom>
          <a:noFill/>
          <a:ln w="10160">
            <a:solidFill>
              <a:srgbClr val="D8D2C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12064" y="987552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200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Operating Model Design Canvas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30352" y="142646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5862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one-page template for redesigning operating models around capability, accountability and decision rights.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8759952" y="1069848"/>
            <a:ext cx="239572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POWERPOINT TEMPLATE</a:t>
            </a:r>
            <a:endParaRPr lang="en-US" sz="700" dirty="0"/>
          </a:p>
        </p:txBody>
      </p:sp>
      <p:sp>
        <p:nvSpPr>
          <p:cNvPr id="8" name="Shape 5"/>
          <p:cNvSpPr/>
          <p:nvPr/>
        </p:nvSpPr>
        <p:spPr>
          <a:xfrm>
            <a:off x="512064" y="1901952"/>
            <a:ext cx="11173968" cy="0"/>
          </a:xfrm>
          <a:prstGeom prst="line">
            <a:avLst/>
          </a:prstGeom>
          <a:noFill/>
          <a:ln w="13970">
            <a:solidFill>
              <a:srgbClr val="C6A96B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30352" y="2048256"/>
            <a:ext cx="15087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 PRINCIPLE</a:t>
            </a:r>
            <a:endParaRPr lang="en-US" sz="700" dirty="0"/>
          </a:p>
        </p:txBody>
      </p:sp>
      <p:sp>
        <p:nvSpPr>
          <p:cNvPr id="10" name="Text 7"/>
          <p:cNvSpPr/>
          <p:nvPr/>
        </p:nvSpPr>
        <p:spPr>
          <a:xfrm>
            <a:off x="2286000" y="2011680"/>
            <a:ext cx="9098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20" dirty="0">
                <a:solidFill>
                  <a:srgbClr val="1825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operating model should make the strategy executable by defining who does what, where decisions are made and how value is measured.</a:t>
            </a:r>
            <a:endParaRPr lang="en-US" sz="920" dirty="0"/>
          </a:p>
        </p:txBody>
      </p:sp>
      <p:sp>
        <p:nvSpPr>
          <p:cNvPr id="11" name="Shape 8"/>
          <p:cNvSpPr/>
          <p:nvPr/>
        </p:nvSpPr>
        <p:spPr>
          <a:xfrm>
            <a:off x="512064" y="2395728"/>
            <a:ext cx="11173968" cy="0"/>
          </a:xfrm>
          <a:prstGeom prst="line">
            <a:avLst/>
          </a:prstGeom>
          <a:noFill/>
          <a:ln w="8890">
            <a:solidFill>
              <a:srgbClr val="D8D2C4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12064" y="4059936"/>
            <a:ext cx="11173968" cy="0"/>
          </a:xfrm>
          <a:prstGeom prst="line">
            <a:avLst/>
          </a:prstGeom>
          <a:noFill/>
          <a:ln w="8890">
            <a:solidFill>
              <a:srgbClr val="D8D2C4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512064" y="5769864"/>
            <a:ext cx="11173968" cy="0"/>
          </a:xfrm>
          <a:prstGeom prst="line">
            <a:avLst/>
          </a:prstGeom>
          <a:noFill/>
          <a:ln w="8890">
            <a:solidFill>
              <a:srgbClr val="D8D2C4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151376" y="2395728"/>
            <a:ext cx="0" cy="3374136"/>
          </a:xfrm>
          <a:prstGeom prst="line">
            <a:avLst/>
          </a:prstGeom>
          <a:noFill/>
          <a:ln w="8890">
            <a:solidFill>
              <a:srgbClr val="D8D2C4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7882128" y="2395728"/>
            <a:ext cx="0" cy="3374136"/>
          </a:xfrm>
          <a:prstGeom prst="line">
            <a:avLst/>
          </a:prstGeom>
          <a:noFill/>
          <a:ln w="8890">
            <a:solidFill>
              <a:srgbClr val="D8D2C4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58368" y="2615184"/>
            <a:ext cx="3310128" cy="0"/>
          </a:xfrm>
          <a:prstGeom prst="line">
            <a:avLst/>
          </a:prstGeom>
          <a:noFill/>
          <a:ln w="20320">
            <a:solidFill>
              <a:srgbClr val="C6A96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58368" y="2761488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3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30" dirty="0"/>
          </a:p>
        </p:txBody>
      </p:sp>
      <p:sp>
        <p:nvSpPr>
          <p:cNvPr id="18" name="Text 15"/>
          <p:cNvSpPr/>
          <p:nvPr/>
        </p:nvSpPr>
        <p:spPr>
          <a:xfrm>
            <a:off x="1042416" y="2738628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STRATEGIC INTENT</a:t>
            </a:r>
            <a:endParaRPr lang="en-US" sz="820" dirty="0"/>
          </a:p>
        </p:txBody>
      </p:sp>
      <p:sp>
        <p:nvSpPr>
          <p:cNvPr id="19" name="Text 16"/>
          <p:cNvSpPr/>
          <p:nvPr/>
        </p:nvSpPr>
        <p:spPr>
          <a:xfrm>
            <a:off x="658368" y="3026664"/>
            <a:ext cx="3310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1825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must the operating model enable?</a:t>
            </a:r>
            <a:endParaRPr lang="en-US" sz="850" dirty="0"/>
          </a:p>
        </p:txBody>
      </p:sp>
      <p:sp>
        <p:nvSpPr>
          <p:cNvPr id="20" name="Text 17"/>
          <p:cNvSpPr/>
          <p:nvPr/>
        </p:nvSpPr>
        <p:spPr>
          <a:xfrm>
            <a:off x="658368" y="3346704"/>
            <a:ext cx="91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820" dirty="0"/>
          </a:p>
        </p:txBody>
      </p:sp>
      <p:sp>
        <p:nvSpPr>
          <p:cNvPr id="21" name="Text 18"/>
          <p:cNvSpPr/>
          <p:nvPr/>
        </p:nvSpPr>
        <p:spPr>
          <a:xfrm>
            <a:off x="804672" y="3328416"/>
            <a:ext cx="3163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80" dirty="0">
                <a:solidFill>
                  <a:srgbClr val="5862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Growth priorities and value pools</a:t>
            </a:r>
            <a:endParaRPr lang="en-US" sz="780" dirty="0"/>
          </a:p>
        </p:txBody>
      </p:sp>
      <p:sp>
        <p:nvSpPr>
          <p:cNvPr id="22" name="Text 19"/>
          <p:cNvSpPr/>
          <p:nvPr/>
        </p:nvSpPr>
        <p:spPr>
          <a:xfrm>
            <a:off x="658368" y="3630168"/>
            <a:ext cx="91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820" dirty="0"/>
          </a:p>
        </p:txBody>
      </p:sp>
      <p:sp>
        <p:nvSpPr>
          <p:cNvPr id="23" name="Text 20"/>
          <p:cNvSpPr/>
          <p:nvPr/>
        </p:nvSpPr>
        <p:spPr>
          <a:xfrm>
            <a:off x="804672" y="3611880"/>
            <a:ext cx="3163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80" dirty="0">
                <a:solidFill>
                  <a:srgbClr val="5862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Customer promises and service levels</a:t>
            </a:r>
            <a:endParaRPr lang="en-US" sz="780" dirty="0"/>
          </a:p>
        </p:txBody>
      </p:sp>
      <p:sp>
        <p:nvSpPr>
          <p:cNvPr id="24" name="Text 21"/>
          <p:cNvSpPr/>
          <p:nvPr/>
        </p:nvSpPr>
        <p:spPr>
          <a:xfrm>
            <a:off x="658368" y="3913632"/>
            <a:ext cx="91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820" dirty="0"/>
          </a:p>
        </p:txBody>
      </p:sp>
      <p:sp>
        <p:nvSpPr>
          <p:cNvPr id="25" name="Text 22"/>
          <p:cNvSpPr/>
          <p:nvPr/>
        </p:nvSpPr>
        <p:spPr>
          <a:xfrm>
            <a:off x="804672" y="3895344"/>
            <a:ext cx="3163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80" dirty="0">
                <a:solidFill>
                  <a:srgbClr val="5862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Critical trade-offs and constraints</a:t>
            </a:r>
            <a:endParaRPr lang="en-US" sz="780" dirty="0"/>
          </a:p>
        </p:txBody>
      </p:sp>
      <p:sp>
        <p:nvSpPr>
          <p:cNvPr id="26" name="Shape 23"/>
          <p:cNvSpPr/>
          <p:nvPr/>
        </p:nvSpPr>
        <p:spPr>
          <a:xfrm>
            <a:off x="4389120" y="2615184"/>
            <a:ext cx="3310128" cy="0"/>
          </a:xfrm>
          <a:prstGeom prst="line">
            <a:avLst/>
          </a:prstGeom>
          <a:noFill/>
          <a:ln w="20320">
            <a:solidFill>
              <a:srgbClr val="C6A96B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389120" y="2761488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3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30" dirty="0"/>
          </a:p>
        </p:txBody>
      </p:sp>
      <p:sp>
        <p:nvSpPr>
          <p:cNvPr id="28" name="Text 25"/>
          <p:cNvSpPr/>
          <p:nvPr/>
        </p:nvSpPr>
        <p:spPr>
          <a:xfrm>
            <a:off x="4773168" y="2738628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CAPABILITIES</a:t>
            </a:r>
            <a:endParaRPr lang="en-US" sz="820" dirty="0"/>
          </a:p>
        </p:txBody>
      </p:sp>
      <p:sp>
        <p:nvSpPr>
          <p:cNvPr id="29" name="Text 26"/>
          <p:cNvSpPr/>
          <p:nvPr/>
        </p:nvSpPr>
        <p:spPr>
          <a:xfrm>
            <a:off x="4389120" y="3026664"/>
            <a:ext cx="3310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1825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capabilities create the advantage?</a:t>
            </a:r>
            <a:endParaRPr lang="en-US" sz="850" dirty="0"/>
          </a:p>
        </p:txBody>
      </p:sp>
      <p:sp>
        <p:nvSpPr>
          <p:cNvPr id="30" name="Text 27"/>
          <p:cNvSpPr/>
          <p:nvPr/>
        </p:nvSpPr>
        <p:spPr>
          <a:xfrm>
            <a:off x="4389120" y="3346704"/>
            <a:ext cx="91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820" dirty="0"/>
          </a:p>
        </p:txBody>
      </p:sp>
      <p:sp>
        <p:nvSpPr>
          <p:cNvPr id="31" name="Text 28"/>
          <p:cNvSpPr/>
          <p:nvPr/>
        </p:nvSpPr>
        <p:spPr>
          <a:xfrm>
            <a:off x="4535424" y="3328416"/>
            <a:ext cx="3163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80" dirty="0">
                <a:solidFill>
                  <a:srgbClr val="5862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Must-win capabilities</a:t>
            </a:r>
            <a:endParaRPr lang="en-US" sz="780" dirty="0"/>
          </a:p>
        </p:txBody>
      </p:sp>
      <p:sp>
        <p:nvSpPr>
          <p:cNvPr id="32" name="Text 29"/>
          <p:cNvSpPr/>
          <p:nvPr/>
        </p:nvSpPr>
        <p:spPr>
          <a:xfrm>
            <a:off x="4389120" y="3630168"/>
            <a:ext cx="91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820" dirty="0"/>
          </a:p>
        </p:txBody>
      </p:sp>
      <p:sp>
        <p:nvSpPr>
          <p:cNvPr id="33" name="Text 30"/>
          <p:cNvSpPr/>
          <p:nvPr/>
        </p:nvSpPr>
        <p:spPr>
          <a:xfrm>
            <a:off x="4535424" y="3611880"/>
            <a:ext cx="3163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80" dirty="0">
                <a:solidFill>
                  <a:srgbClr val="5862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Build, buy, partner or automate</a:t>
            </a:r>
            <a:endParaRPr lang="en-US" sz="780" dirty="0"/>
          </a:p>
        </p:txBody>
      </p:sp>
      <p:sp>
        <p:nvSpPr>
          <p:cNvPr id="34" name="Text 31"/>
          <p:cNvSpPr/>
          <p:nvPr/>
        </p:nvSpPr>
        <p:spPr>
          <a:xfrm>
            <a:off x="4389120" y="3913632"/>
            <a:ext cx="91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820" dirty="0"/>
          </a:p>
        </p:txBody>
      </p:sp>
      <p:sp>
        <p:nvSpPr>
          <p:cNvPr id="35" name="Text 32"/>
          <p:cNvSpPr/>
          <p:nvPr/>
        </p:nvSpPr>
        <p:spPr>
          <a:xfrm>
            <a:off x="4535424" y="3895344"/>
            <a:ext cx="3163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80" dirty="0">
                <a:solidFill>
                  <a:srgbClr val="5862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Capability maturity gaps</a:t>
            </a:r>
            <a:endParaRPr lang="en-US" sz="780" dirty="0"/>
          </a:p>
        </p:txBody>
      </p:sp>
      <p:sp>
        <p:nvSpPr>
          <p:cNvPr id="36" name="Shape 33"/>
          <p:cNvSpPr/>
          <p:nvPr/>
        </p:nvSpPr>
        <p:spPr>
          <a:xfrm>
            <a:off x="8119872" y="2615184"/>
            <a:ext cx="3310128" cy="0"/>
          </a:xfrm>
          <a:prstGeom prst="line">
            <a:avLst/>
          </a:prstGeom>
          <a:noFill/>
          <a:ln w="20320">
            <a:solidFill>
              <a:srgbClr val="C6A96B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8119872" y="2761488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3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30" dirty="0"/>
          </a:p>
        </p:txBody>
      </p:sp>
      <p:sp>
        <p:nvSpPr>
          <p:cNvPr id="38" name="Text 35"/>
          <p:cNvSpPr/>
          <p:nvPr/>
        </p:nvSpPr>
        <p:spPr>
          <a:xfrm>
            <a:off x="8503920" y="2738628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STRUCTURE &amp; ROLES</a:t>
            </a:r>
            <a:endParaRPr lang="en-US" sz="820" dirty="0"/>
          </a:p>
        </p:txBody>
      </p:sp>
      <p:sp>
        <p:nvSpPr>
          <p:cNvPr id="39" name="Text 36"/>
          <p:cNvSpPr/>
          <p:nvPr/>
        </p:nvSpPr>
        <p:spPr>
          <a:xfrm>
            <a:off x="8119872" y="3026664"/>
            <a:ext cx="3310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1825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should work be organised?</a:t>
            </a:r>
            <a:endParaRPr lang="en-US" sz="850" dirty="0"/>
          </a:p>
        </p:txBody>
      </p:sp>
      <p:sp>
        <p:nvSpPr>
          <p:cNvPr id="40" name="Text 37"/>
          <p:cNvSpPr/>
          <p:nvPr/>
        </p:nvSpPr>
        <p:spPr>
          <a:xfrm>
            <a:off x="8119872" y="3346704"/>
            <a:ext cx="91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820" dirty="0"/>
          </a:p>
        </p:txBody>
      </p:sp>
      <p:sp>
        <p:nvSpPr>
          <p:cNvPr id="41" name="Text 38"/>
          <p:cNvSpPr/>
          <p:nvPr/>
        </p:nvSpPr>
        <p:spPr>
          <a:xfrm>
            <a:off x="8266176" y="3328416"/>
            <a:ext cx="3163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80" dirty="0">
                <a:solidFill>
                  <a:srgbClr val="5862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Business units, functions and teams</a:t>
            </a:r>
            <a:endParaRPr lang="en-US" sz="780" dirty="0"/>
          </a:p>
        </p:txBody>
      </p:sp>
      <p:sp>
        <p:nvSpPr>
          <p:cNvPr id="42" name="Text 39"/>
          <p:cNvSpPr/>
          <p:nvPr/>
        </p:nvSpPr>
        <p:spPr>
          <a:xfrm>
            <a:off x="8119872" y="3630168"/>
            <a:ext cx="91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820" dirty="0"/>
          </a:p>
        </p:txBody>
      </p:sp>
      <p:sp>
        <p:nvSpPr>
          <p:cNvPr id="43" name="Text 40"/>
          <p:cNvSpPr/>
          <p:nvPr/>
        </p:nvSpPr>
        <p:spPr>
          <a:xfrm>
            <a:off x="8266176" y="3611880"/>
            <a:ext cx="3163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80" dirty="0">
                <a:solidFill>
                  <a:srgbClr val="5862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 clarity and ownership</a:t>
            </a:r>
            <a:endParaRPr lang="en-US" sz="780" dirty="0"/>
          </a:p>
        </p:txBody>
      </p:sp>
      <p:sp>
        <p:nvSpPr>
          <p:cNvPr id="44" name="Text 41"/>
          <p:cNvSpPr/>
          <p:nvPr/>
        </p:nvSpPr>
        <p:spPr>
          <a:xfrm>
            <a:off x="8119872" y="3913632"/>
            <a:ext cx="91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820" dirty="0"/>
          </a:p>
        </p:txBody>
      </p:sp>
      <p:sp>
        <p:nvSpPr>
          <p:cNvPr id="45" name="Text 42"/>
          <p:cNvSpPr/>
          <p:nvPr/>
        </p:nvSpPr>
        <p:spPr>
          <a:xfrm>
            <a:off x="8266176" y="3895344"/>
            <a:ext cx="3163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80" dirty="0">
                <a:solidFill>
                  <a:srgbClr val="5862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Spans, layers and interfaces</a:t>
            </a:r>
            <a:endParaRPr lang="en-US" sz="780" dirty="0"/>
          </a:p>
        </p:txBody>
      </p:sp>
      <p:sp>
        <p:nvSpPr>
          <p:cNvPr id="46" name="Shape 43"/>
          <p:cNvSpPr/>
          <p:nvPr/>
        </p:nvSpPr>
        <p:spPr>
          <a:xfrm>
            <a:off x="658368" y="4279392"/>
            <a:ext cx="3310128" cy="0"/>
          </a:xfrm>
          <a:prstGeom prst="line">
            <a:avLst/>
          </a:prstGeom>
          <a:noFill/>
          <a:ln w="20320">
            <a:solidFill>
              <a:srgbClr val="C6A96B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658368" y="4425696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3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30" dirty="0"/>
          </a:p>
        </p:txBody>
      </p:sp>
      <p:sp>
        <p:nvSpPr>
          <p:cNvPr id="48" name="Text 45"/>
          <p:cNvSpPr/>
          <p:nvPr/>
        </p:nvSpPr>
        <p:spPr>
          <a:xfrm>
            <a:off x="1042416" y="4402836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 RIGHTS</a:t>
            </a:r>
            <a:endParaRPr lang="en-US" sz="820" dirty="0"/>
          </a:p>
        </p:txBody>
      </p:sp>
      <p:sp>
        <p:nvSpPr>
          <p:cNvPr id="49" name="Text 46"/>
          <p:cNvSpPr/>
          <p:nvPr/>
        </p:nvSpPr>
        <p:spPr>
          <a:xfrm>
            <a:off x="658368" y="4690872"/>
            <a:ext cx="3310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1825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are key decisions made?</a:t>
            </a:r>
            <a:endParaRPr lang="en-US" sz="850" dirty="0"/>
          </a:p>
        </p:txBody>
      </p:sp>
      <p:sp>
        <p:nvSpPr>
          <p:cNvPr id="50" name="Text 47"/>
          <p:cNvSpPr/>
          <p:nvPr/>
        </p:nvSpPr>
        <p:spPr>
          <a:xfrm>
            <a:off x="658368" y="5010912"/>
            <a:ext cx="91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820" dirty="0"/>
          </a:p>
        </p:txBody>
      </p:sp>
      <p:sp>
        <p:nvSpPr>
          <p:cNvPr id="51" name="Text 48"/>
          <p:cNvSpPr/>
          <p:nvPr/>
        </p:nvSpPr>
        <p:spPr>
          <a:xfrm>
            <a:off x="804672" y="4992624"/>
            <a:ext cx="3163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80" dirty="0">
                <a:solidFill>
                  <a:srgbClr val="5862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 forums and cadence</a:t>
            </a:r>
            <a:endParaRPr lang="en-US" sz="780" dirty="0"/>
          </a:p>
        </p:txBody>
      </p:sp>
      <p:sp>
        <p:nvSpPr>
          <p:cNvPr id="52" name="Text 49"/>
          <p:cNvSpPr/>
          <p:nvPr/>
        </p:nvSpPr>
        <p:spPr>
          <a:xfrm>
            <a:off x="658368" y="5294376"/>
            <a:ext cx="91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820" dirty="0"/>
          </a:p>
        </p:txBody>
      </p:sp>
      <p:sp>
        <p:nvSpPr>
          <p:cNvPr id="53" name="Text 50"/>
          <p:cNvSpPr/>
          <p:nvPr/>
        </p:nvSpPr>
        <p:spPr>
          <a:xfrm>
            <a:off x="804672" y="5276088"/>
            <a:ext cx="3163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80" dirty="0">
                <a:solidFill>
                  <a:srgbClr val="5862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Accountability and escalation paths</a:t>
            </a:r>
            <a:endParaRPr lang="en-US" sz="780" dirty="0"/>
          </a:p>
        </p:txBody>
      </p:sp>
      <p:sp>
        <p:nvSpPr>
          <p:cNvPr id="54" name="Text 51"/>
          <p:cNvSpPr/>
          <p:nvPr/>
        </p:nvSpPr>
        <p:spPr>
          <a:xfrm>
            <a:off x="658368" y="5577840"/>
            <a:ext cx="91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820" dirty="0"/>
          </a:p>
        </p:txBody>
      </p:sp>
      <p:sp>
        <p:nvSpPr>
          <p:cNvPr id="55" name="Text 52"/>
          <p:cNvSpPr/>
          <p:nvPr/>
        </p:nvSpPr>
        <p:spPr>
          <a:xfrm>
            <a:off x="804672" y="5559552"/>
            <a:ext cx="3163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80" dirty="0">
                <a:solidFill>
                  <a:srgbClr val="5862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Governance principles</a:t>
            </a:r>
            <a:endParaRPr lang="en-US" sz="780" dirty="0"/>
          </a:p>
        </p:txBody>
      </p:sp>
      <p:sp>
        <p:nvSpPr>
          <p:cNvPr id="56" name="Shape 53"/>
          <p:cNvSpPr/>
          <p:nvPr/>
        </p:nvSpPr>
        <p:spPr>
          <a:xfrm>
            <a:off x="4389120" y="4279392"/>
            <a:ext cx="3310128" cy="0"/>
          </a:xfrm>
          <a:prstGeom prst="line">
            <a:avLst/>
          </a:prstGeom>
          <a:noFill/>
          <a:ln w="20320">
            <a:solidFill>
              <a:srgbClr val="C6A96B"/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4389120" y="4425696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3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30" dirty="0"/>
          </a:p>
        </p:txBody>
      </p:sp>
      <p:sp>
        <p:nvSpPr>
          <p:cNvPr id="58" name="Text 55"/>
          <p:cNvSpPr/>
          <p:nvPr/>
        </p:nvSpPr>
        <p:spPr>
          <a:xfrm>
            <a:off x="4773168" y="4402836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PROCESSES &amp; RHYTHM</a:t>
            </a:r>
            <a:endParaRPr lang="en-US" sz="820" dirty="0"/>
          </a:p>
        </p:txBody>
      </p:sp>
      <p:sp>
        <p:nvSpPr>
          <p:cNvPr id="59" name="Text 56"/>
          <p:cNvSpPr/>
          <p:nvPr/>
        </p:nvSpPr>
        <p:spPr>
          <a:xfrm>
            <a:off x="4389120" y="4690872"/>
            <a:ext cx="3310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1825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does work flow end to end?</a:t>
            </a:r>
            <a:endParaRPr lang="en-US" sz="850" dirty="0"/>
          </a:p>
        </p:txBody>
      </p:sp>
      <p:sp>
        <p:nvSpPr>
          <p:cNvPr id="60" name="Text 57"/>
          <p:cNvSpPr/>
          <p:nvPr/>
        </p:nvSpPr>
        <p:spPr>
          <a:xfrm>
            <a:off x="4389120" y="5010912"/>
            <a:ext cx="91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820" dirty="0"/>
          </a:p>
        </p:txBody>
      </p:sp>
      <p:sp>
        <p:nvSpPr>
          <p:cNvPr id="61" name="Text 58"/>
          <p:cNvSpPr/>
          <p:nvPr/>
        </p:nvSpPr>
        <p:spPr>
          <a:xfrm>
            <a:off x="4535424" y="4992624"/>
            <a:ext cx="3163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80" dirty="0">
                <a:solidFill>
                  <a:srgbClr val="5862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value-creating processes</a:t>
            </a:r>
            <a:endParaRPr lang="en-US" sz="780" dirty="0"/>
          </a:p>
        </p:txBody>
      </p:sp>
      <p:sp>
        <p:nvSpPr>
          <p:cNvPr id="62" name="Text 59"/>
          <p:cNvSpPr/>
          <p:nvPr/>
        </p:nvSpPr>
        <p:spPr>
          <a:xfrm>
            <a:off x="4389120" y="5294376"/>
            <a:ext cx="91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820" dirty="0"/>
          </a:p>
        </p:txBody>
      </p:sp>
      <p:sp>
        <p:nvSpPr>
          <p:cNvPr id="63" name="Text 60"/>
          <p:cNvSpPr/>
          <p:nvPr/>
        </p:nvSpPr>
        <p:spPr>
          <a:xfrm>
            <a:off x="4535424" y="5276088"/>
            <a:ext cx="3163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80" dirty="0">
                <a:solidFill>
                  <a:srgbClr val="5862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Planning and performance cadence</a:t>
            </a:r>
            <a:endParaRPr lang="en-US" sz="780" dirty="0"/>
          </a:p>
        </p:txBody>
      </p:sp>
      <p:sp>
        <p:nvSpPr>
          <p:cNvPr id="64" name="Text 61"/>
          <p:cNvSpPr/>
          <p:nvPr/>
        </p:nvSpPr>
        <p:spPr>
          <a:xfrm>
            <a:off x="4389120" y="5577840"/>
            <a:ext cx="91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820" dirty="0"/>
          </a:p>
        </p:txBody>
      </p:sp>
      <p:sp>
        <p:nvSpPr>
          <p:cNvPr id="65" name="Text 62"/>
          <p:cNvSpPr/>
          <p:nvPr/>
        </p:nvSpPr>
        <p:spPr>
          <a:xfrm>
            <a:off x="4535424" y="5559552"/>
            <a:ext cx="3163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80" dirty="0">
                <a:solidFill>
                  <a:srgbClr val="5862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Cross-functional handoffs</a:t>
            </a:r>
            <a:endParaRPr lang="en-US" sz="780" dirty="0"/>
          </a:p>
        </p:txBody>
      </p:sp>
      <p:sp>
        <p:nvSpPr>
          <p:cNvPr id="66" name="Shape 63"/>
          <p:cNvSpPr/>
          <p:nvPr/>
        </p:nvSpPr>
        <p:spPr>
          <a:xfrm>
            <a:off x="8119872" y="4279392"/>
            <a:ext cx="3310128" cy="0"/>
          </a:xfrm>
          <a:prstGeom prst="line">
            <a:avLst/>
          </a:prstGeom>
          <a:noFill/>
          <a:ln w="20320">
            <a:solidFill>
              <a:srgbClr val="C6A96B"/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8119872" y="4425696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3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30" dirty="0"/>
          </a:p>
        </p:txBody>
      </p:sp>
      <p:sp>
        <p:nvSpPr>
          <p:cNvPr id="68" name="Text 65"/>
          <p:cNvSpPr/>
          <p:nvPr/>
        </p:nvSpPr>
        <p:spPr>
          <a:xfrm>
            <a:off x="8503920" y="4402836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MEASURES &amp; ENABLERS</a:t>
            </a:r>
            <a:endParaRPr lang="en-US" sz="820" dirty="0"/>
          </a:p>
        </p:txBody>
      </p:sp>
      <p:sp>
        <p:nvSpPr>
          <p:cNvPr id="69" name="Text 66"/>
          <p:cNvSpPr/>
          <p:nvPr/>
        </p:nvSpPr>
        <p:spPr>
          <a:xfrm>
            <a:off x="8119872" y="4690872"/>
            <a:ext cx="3310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1825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will the model be sustained?</a:t>
            </a:r>
            <a:endParaRPr lang="en-US" sz="850" dirty="0"/>
          </a:p>
        </p:txBody>
      </p:sp>
      <p:sp>
        <p:nvSpPr>
          <p:cNvPr id="70" name="Text 67"/>
          <p:cNvSpPr/>
          <p:nvPr/>
        </p:nvSpPr>
        <p:spPr>
          <a:xfrm>
            <a:off x="8119872" y="5010912"/>
            <a:ext cx="91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820" dirty="0"/>
          </a:p>
        </p:txBody>
      </p:sp>
      <p:sp>
        <p:nvSpPr>
          <p:cNvPr id="71" name="Text 68"/>
          <p:cNvSpPr/>
          <p:nvPr/>
        </p:nvSpPr>
        <p:spPr>
          <a:xfrm>
            <a:off x="8266176" y="4992624"/>
            <a:ext cx="3163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80" dirty="0">
                <a:solidFill>
                  <a:srgbClr val="5862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KPIs and management information</a:t>
            </a:r>
            <a:endParaRPr lang="en-US" sz="780" dirty="0"/>
          </a:p>
        </p:txBody>
      </p:sp>
      <p:sp>
        <p:nvSpPr>
          <p:cNvPr id="72" name="Text 69"/>
          <p:cNvSpPr/>
          <p:nvPr/>
        </p:nvSpPr>
        <p:spPr>
          <a:xfrm>
            <a:off x="8119872" y="5294376"/>
            <a:ext cx="91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820" dirty="0"/>
          </a:p>
        </p:txBody>
      </p:sp>
      <p:sp>
        <p:nvSpPr>
          <p:cNvPr id="73" name="Text 70"/>
          <p:cNvSpPr/>
          <p:nvPr/>
        </p:nvSpPr>
        <p:spPr>
          <a:xfrm>
            <a:off x="8266176" y="5276088"/>
            <a:ext cx="3163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80" dirty="0">
                <a:solidFill>
                  <a:srgbClr val="5862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Technology, data and automation</a:t>
            </a:r>
            <a:endParaRPr lang="en-US" sz="780" dirty="0"/>
          </a:p>
        </p:txBody>
      </p:sp>
      <p:sp>
        <p:nvSpPr>
          <p:cNvPr id="74" name="Text 71"/>
          <p:cNvSpPr/>
          <p:nvPr/>
        </p:nvSpPr>
        <p:spPr>
          <a:xfrm>
            <a:off x="8119872" y="5577840"/>
            <a:ext cx="91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2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820" dirty="0"/>
          </a:p>
        </p:txBody>
      </p:sp>
      <p:sp>
        <p:nvSpPr>
          <p:cNvPr id="75" name="Text 72"/>
          <p:cNvSpPr/>
          <p:nvPr/>
        </p:nvSpPr>
        <p:spPr>
          <a:xfrm>
            <a:off x="8266176" y="5559552"/>
            <a:ext cx="3163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80" dirty="0">
                <a:solidFill>
                  <a:srgbClr val="5862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 plan and adoption risks</a:t>
            </a:r>
            <a:endParaRPr lang="en-US" sz="780" dirty="0"/>
          </a:p>
        </p:txBody>
      </p:sp>
      <p:sp>
        <p:nvSpPr>
          <p:cNvPr id="76" name="Text 73"/>
          <p:cNvSpPr/>
          <p:nvPr/>
        </p:nvSpPr>
        <p:spPr>
          <a:xfrm>
            <a:off x="530352" y="5961888"/>
            <a:ext cx="9144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C6A9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TO USE</a:t>
            </a:r>
            <a:endParaRPr lang="en-US" sz="700" dirty="0"/>
          </a:p>
        </p:txBody>
      </p:sp>
      <p:sp>
        <p:nvSpPr>
          <p:cNvPr id="77" name="Text 74"/>
          <p:cNvSpPr/>
          <p:nvPr/>
        </p:nvSpPr>
        <p:spPr>
          <a:xfrm>
            <a:off x="1664208" y="5925312"/>
            <a:ext cx="9326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90" dirty="0">
                <a:solidFill>
                  <a:srgbClr val="1825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Complete left to right. Start with strategic intent, define the capability system, then specify accountabilities, decision rights, operating rhythm and measures.</a:t>
            </a:r>
            <a:endParaRPr lang="en-US" sz="890" dirty="0"/>
          </a:p>
        </p:txBody>
      </p:sp>
      <p:sp>
        <p:nvSpPr>
          <p:cNvPr id="78" name="Text 75"/>
          <p:cNvSpPr/>
          <p:nvPr/>
        </p:nvSpPr>
        <p:spPr>
          <a:xfrm>
            <a:off x="10405872" y="6638544"/>
            <a:ext cx="11887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680" dirty="0">
                <a:solidFill>
                  <a:srgbClr val="5862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© Allington Advisors</a:t>
            </a:r>
            <a:endParaRPr lang="en-US" sz="6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Allington Advisors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Model Design Canvas</dc:title>
  <dc:subject>Operating Model Design Canvas</dc:subject>
  <dc:creator>Allington Advisors</dc:creator>
  <cp:lastModifiedBy>Allington Advisors</cp:lastModifiedBy>
  <cp:revision>1</cp:revision>
  <dcterms:created xsi:type="dcterms:W3CDTF">2026-05-06T13:40:31Z</dcterms:created>
  <dcterms:modified xsi:type="dcterms:W3CDTF">2026-05-06T13:40:31Z</dcterms:modified>
</cp:coreProperties>
</file>